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handoutMasterIdLst>
    <p:handoutMasterId r:id="rId14"/>
  </p:handoutMasterIdLst>
  <p:sldIdLst>
    <p:sldId id="256" r:id="rId2"/>
    <p:sldId id="268" r:id="rId3"/>
    <p:sldId id="260" r:id="rId4"/>
    <p:sldId id="258" r:id="rId5"/>
    <p:sldId id="261" r:id="rId6"/>
    <p:sldId id="262" r:id="rId7"/>
    <p:sldId id="263" r:id="rId8"/>
    <p:sldId id="264" r:id="rId9"/>
    <p:sldId id="265" r:id="rId10"/>
    <p:sldId id="266" r:id="rId11"/>
    <p:sldId id="267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930" autoAdjust="0"/>
    <p:restoredTop sz="77487" autoAdjust="0"/>
  </p:normalViewPr>
  <p:slideViewPr>
    <p:cSldViewPr>
      <p:cViewPr varScale="1">
        <p:scale>
          <a:sx n="56" d="100"/>
          <a:sy n="56" d="100"/>
        </p:scale>
        <p:origin x="-1710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10EA0CF-90FE-4F65-B93A-160C2ED42028}" type="datetimeFigureOut">
              <a:rPr lang="en-GB" smtClean="0"/>
              <a:t>04/11/2014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A260D1F-EABA-437D-A3A6-448C3DEC6DA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0244919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DD41480-E914-4FAC-8459-1FAF3E0A2454}" type="datetimeFigureOut">
              <a:rPr lang="en-GB" smtClean="0"/>
              <a:t>04/11/2014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8BA2ADD-E59C-4956-99FD-F7E051831E6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785092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Will</a:t>
            </a:r>
            <a:r>
              <a:rPr lang="en-GB" baseline="0" dirty="0" smtClean="0"/>
              <a:t> set the tone around the changes coming in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BA2ADD-E59C-4956-99FD-F7E051831E61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7027954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BA2ADD-E59C-4956-99FD-F7E051831E61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7027954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BA2ADD-E59C-4956-99FD-F7E051831E61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7027954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baseline="0" dirty="0" smtClean="0"/>
              <a:t>Implications for maths teachers, heads of departments and senior leaders. Will talk about the exam boards here.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BA2ADD-E59C-4956-99FD-F7E051831E61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7027954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Today is about sharing </a:t>
            </a:r>
            <a:r>
              <a:rPr lang="en-GB" dirty="0" err="1" smtClean="0"/>
              <a:t>etc</a:t>
            </a:r>
            <a:r>
              <a:rPr lang="en-GB" dirty="0" smtClean="0"/>
              <a:t> etc. I will talk about how far the LGFL have come in terms of the quality of resources and general usability. Will talk about USO and how it is all free</a:t>
            </a:r>
            <a:r>
              <a:rPr lang="en-GB" baseline="0" dirty="0" smtClean="0"/>
              <a:t> with an LGFL connection which all schools can now have. I will single out two resources that help tackle the changes coming in.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BA2ADD-E59C-4956-99FD-F7E051831E61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7027954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Talk about extra curriculum time but most importantly we need students working more independently at home and getting the drilling right. Talk</a:t>
            </a:r>
            <a:r>
              <a:rPr lang="en-GB" baseline="0" dirty="0" smtClean="0"/>
              <a:t> about barriers for students working at home which is basically that they don’t have us their teachers sitting with them when they get stuck. Introduce </a:t>
            </a:r>
            <a:r>
              <a:rPr lang="en-GB" baseline="0" dirty="0" err="1" smtClean="0"/>
              <a:t>Mathspace</a:t>
            </a:r>
            <a:r>
              <a:rPr lang="en-GB" baseline="0" dirty="0" smtClean="0"/>
              <a:t>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BA2ADD-E59C-4956-99FD-F7E051831E61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7027954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BA2ADD-E59C-4956-99FD-F7E051831E61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7027954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Show example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BA2ADD-E59C-4956-99FD-F7E051831E61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7027954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Show example and make</a:t>
            </a:r>
            <a:r>
              <a:rPr lang="en-GB" baseline="0" dirty="0" smtClean="0"/>
              <a:t> the point that both methods (formula and factorising) were accepted and marked.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BA2ADD-E59C-4956-99FD-F7E051831E61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7027954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Introduce</a:t>
            </a:r>
            <a:r>
              <a:rPr lang="en-GB" baseline="0" dirty="0" smtClean="0"/>
              <a:t> this as the biggest challenge that maths teachers are facing and make the point that we as a workforce are not ready for it </a:t>
            </a:r>
            <a:r>
              <a:rPr lang="en-GB" baseline="0" dirty="0" err="1" smtClean="0"/>
              <a:t>etc</a:t>
            </a:r>
            <a:r>
              <a:rPr lang="en-GB" baseline="0" dirty="0" smtClean="0"/>
              <a:t> etc. Talk about what we have done at forest hill with SOW y7 and </a:t>
            </a:r>
            <a:r>
              <a:rPr lang="en-GB" baseline="0" dirty="0" err="1" smtClean="0"/>
              <a:t>yr</a:t>
            </a:r>
            <a:r>
              <a:rPr lang="en-GB" baseline="0" dirty="0" smtClean="0"/>
              <a:t> 8 and use viral contagion as an example of the kind of projects we need to expose out students to.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BA2ADD-E59C-4956-99FD-F7E051831E61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7027954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Show</a:t>
            </a:r>
            <a:r>
              <a:rPr lang="en-GB" baseline="0" dirty="0" smtClean="0"/>
              <a:t> the LGFL interface. I might do this live or just use the </a:t>
            </a:r>
            <a:r>
              <a:rPr lang="en-GB" baseline="0" dirty="0" err="1" smtClean="0"/>
              <a:t>pics</a:t>
            </a:r>
            <a:r>
              <a:rPr lang="en-GB" baseline="0" dirty="0" smtClean="0"/>
              <a:t>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BA2ADD-E59C-4956-99FD-F7E051831E61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702795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72D3C1-5F0B-4C04-A758-E5A595E69D40}" type="datetimeFigureOut">
              <a:rPr lang="en-GB" smtClean="0"/>
              <a:t>04/11/2014</a:t>
            </a:fld>
            <a:endParaRPr lang="en-GB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EE1E1D-0558-48CF-B7B4-2708EB7ED14E}" type="slidenum">
              <a:rPr lang="en-GB" smtClean="0"/>
              <a:t>‹#›</a:t>
            </a:fld>
            <a:endParaRPr lang="en-GB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72D3C1-5F0B-4C04-A758-E5A595E69D40}" type="datetimeFigureOut">
              <a:rPr lang="en-GB" smtClean="0"/>
              <a:t>04/11/2014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EE1E1D-0558-48CF-B7B4-2708EB7ED14E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72D3C1-5F0B-4C04-A758-E5A595E69D40}" type="datetimeFigureOut">
              <a:rPr lang="en-GB" smtClean="0"/>
              <a:t>04/11/2014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EE1E1D-0558-48CF-B7B4-2708EB7ED14E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72D3C1-5F0B-4C04-A758-E5A595E69D40}" type="datetimeFigureOut">
              <a:rPr lang="en-GB" smtClean="0"/>
              <a:t>04/11/2014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EE1E1D-0558-48CF-B7B4-2708EB7ED14E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72D3C1-5F0B-4C04-A758-E5A595E69D40}" type="datetimeFigureOut">
              <a:rPr lang="en-GB" smtClean="0"/>
              <a:t>04/11/2014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06EE1E1D-0558-48CF-B7B4-2708EB7ED14E}" type="slidenum">
              <a:rPr lang="en-GB" smtClean="0"/>
              <a:t>‹#›</a:t>
            </a:fld>
            <a:endParaRPr lang="en-GB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72D3C1-5F0B-4C04-A758-E5A595E69D40}" type="datetimeFigureOut">
              <a:rPr lang="en-GB" smtClean="0"/>
              <a:t>04/11/2014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EE1E1D-0558-48CF-B7B4-2708EB7ED14E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72D3C1-5F0B-4C04-A758-E5A595E69D40}" type="datetimeFigureOut">
              <a:rPr lang="en-GB" smtClean="0"/>
              <a:t>04/11/2014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EE1E1D-0558-48CF-B7B4-2708EB7ED14E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72D3C1-5F0B-4C04-A758-E5A595E69D40}" type="datetimeFigureOut">
              <a:rPr lang="en-GB" smtClean="0"/>
              <a:t>04/11/2014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EE1E1D-0558-48CF-B7B4-2708EB7ED14E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72D3C1-5F0B-4C04-A758-E5A595E69D40}" type="datetimeFigureOut">
              <a:rPr lang="en-GB" smtClean="0"/>
              <a:t>04/11/2014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EE1E1D-0558-48CF-B7B4-2708EB7ED14E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72D3C1-5F0B-4C04-A758-E5A595E69D40}" type="datetimeFigureOut">
              <a:rPr lang="en-GB" smtClean="0"/>
              <a:t>04/11/2014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EE1E1D-0558-48CF-B7B4-2708EB7ED14E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72D3C1-5F0B-4C04-A758-E5A595E69D40}" type="datetimeFigureOut">
              <a:rPr lang="en-GB" smtClean="0"/>
              <a:t>04/11/2014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EE1E1D-0558-48CF-B7B4-2708EB7ED14E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6D72D3C1-5F0B-4C04-A758-E5A595E69D40}" type="datetimeFigureOut">
              <a:rPr lang="en-GB" smtClean="0"/>
              <a:t>04/11/2014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06EE1E1D-0558-48CF-B7B4-2708EB7ED14E}" type="slidenum">
              <a:rPr lang="en-GB" smtClean="0"/>
              <a:t>‹#›</a:t>
            </a:fld>
            <a:endParaRPr lang="en-GB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.png"/><Relationship Id="rId5" Type="http://schemas.openxmlformats.org/officeDocument/2006/relationships/image" Target="../media/image8.png"/><Relationship Id="rId4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8.png"/><Relationship Id="rId5" Type="http://schemas.openxmlformats.org/officeDocument/2006/relationships/image" Target="../media/image8.png"/><Relationship Id="rId4" Type="http://schemas.openxmlformats.org/officeDocument/2006/relationships/image" Target="../media/image10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2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1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png"/><Relationship Id="rId5" Type="http://schemas.openxmlformats.org/officeDocument/2006/relationships/image" Target="../media/image12.png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1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png"/><Relationship Id="rId5" Type="http://schemas.openxmlformats.org/officeDocument/2006/relationships/image" Target="../media/image14.png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png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6.png"/><Relationship Id="rId5" Type="http://schemas.openxmlformats.org/officeDocument/2006/relationships/image" Target="../media/image8.png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53456"/>
            <a:ext cx="9144000" cy="6945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 descr="M:\My Pictures\foresthill.bmp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8384" y="26672"/>
            <a:ext cx="936104" cy="12780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ounded Rectangle 5"/>
          <p:cNvSpPr/>
          <p:nvPr/>
        </p:nvSpPr>
        <p:spPr>
          <a:xfrm>
            <a:off x="2092778" y="1841341"/>
            <a:ext cx="4783478" cy="4539987"/>
          </a:xfrm>
          <a:prstGeom prst="round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tangle 4"/>
          <p:cNvSpPr/>
          <p:nvPr/>
        </p:nvSpPr>
        <p:spPr>
          <a:xfrm>
            <a:off x="2411760" y="2235636"/>
            <a:ext cx="4104456" cy="3785652"/>
          </a:xfrm>
          <a:prstGeom prst="rect">
            <a:avLst/>
          </a:prstGeom>
          <a:solidFill>
            <a:schemeClr val="tx1"/>
          </a:solidFill>
        </p:spPr>
        <p:txBody>
          <a:bodyPr wrap="squar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en-US" sz="6600" b="1" cap="none" spc="0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  <a:latin typeface="Arial" pitchFamily="34" charset="0"/>
                <a:cs typeface="Arial" pitchFamily="34" charset="0"/>
              </a:rPr>
              <a:t>BIG </a:t>
            </a:r>
          </a:p>
          <a:p>
            <a:pPr algn="ctr"/>
            <a:r>
              <a:rPr lang="en-US" sz="6600" b="1" cap="none" spc="0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  <a:latin typeface="Arial" pitchFamily="34" charset="0"/>
                <a:cs typeface="Arial" pitchFamily="34" charset="0"/>
              </a:rPr>
              <a:t>MATHS</a:t>
            </a:r>
            <a:endParaRPr lang="en-US" sz="6600" b="1" dirty="0" smtClean="0">
              <a:ln w="50800"/>
              <a:solidFill>
                <a:schemeClr val="bg1">
                  <a:shade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en-US" sz="5400" b="1" cap="none" spc="0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  <a:latin typeface="Arial" pitchFamily="34" charset="0"/>
                <a:cs typeface="Arial" pitchFamily="34" charset="0"/>
              </a:rPr>
              <a:t>Has</a:t>
            </a:r>
          </a:p>
          <a:p>
            <a:pPr algn="ctr"/>
            <a:r>
              <a:rPr lang="en-US" sz="5400" b="1" dirty="0" smtClean="0">
                <a:ln w="50800"/>
                <a:solidFill>
                  <a:schemeClr val="bg1">
                    <a:shade val="50000"/>
                  </a:schemeClr>
                </a:solidFill>
                <a:latin typeface="Arial" pitchFamily="34" charset="0"/>
                <a:cs typeface="Arial" pitchFamily="34" charset="0"/>
              </a:rPr>
              <a:t>Arrived!</a:t>
            </a:r>
            <a:endParaRPr lang="en-US" sz="5400" b="1" cap="none" spc="0" dirty="0" smtClean="0">
              <a:ln w="50800"/>
              <a:solidFill>
                <a:schemeClr val="bg1">
                  <a:shade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3419872" y="41141"/>
            <a:ext cx="4536504" cy="1299627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TextBox 3"/>
          <p:cNvSpPr txBox="1"/>
          <p:nvPr/>
        </p:nvSpPr>
        <p:spPr>
          <a:xfrm>
            <a:off x="3563888" y="41141"/>
            <a:ext cx="4248472" cy="132343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4000" dirty="0" smtClean="0">
                <a:latin typeface="Arial" pitchFamily="34" charset="0"/>
                <a:cs typeface="Arial" pitchFamily="34" charset="0"/>
              </a:rPr>
              <a:t>Jonathan Munt</a:t>
            </a:r>
          </a:p>
          <a:p>
            <a:r>
              <a:rPr lang="en-GB" sz="4000" dirty="0" smtClean="0">
                <a:latin typeface="Arial" pitchFamily="34" charset="0"/>
                <a:cs typeface="Arial" pitchFamily="34" charset="0"/>
              </a:rPr>
              <a:t>Forest Hill School</a:t>
            </a:r>
            <a:endParaRPr lang="en-GB" sz="4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Rectangle 11"/>
          <p:cNvSpPr/>
          <p:nvPr/>
        </p:nvSpPr>
        <p:spPr>
          <a:xfrm rot="20494591">
            <a:off x="1228967" y="3603502"/>
            <a:ext cx="6470041" cy="1015663"/>
          </a:xfrm>
          <a:prstGeom prst="rect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txBody>
          <a:bodyPr wrap="non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en-US" sz="6000" b="1" cap="none" spc="0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  <a:latin typeface="Arial" pitchFamily="34" charset="0"/>
                <a:cs typeface="Arial" pitchFamily="34" charset="0"/>
              </a:rPr>
              <a:t>New Grades (1-9)</a:t>
            </a:r>
          </a:p>
        </p:txBody>
      </p:sp>
      <p:sp>
        <p:nvSpPr>
          <p:cNvPr id="11" name="Rectangle 10"/>
          <p:cNvSpPr/>
          <p:nvPr/>
        </p:nvSpPr>
        <p:spPr>
          <a:xfrm rot="1149414">
            <a:off x="1378658" y="3025109"/>
            <a:ext cx="6386685" cy="1938992"/>
          </a:xfrm>
          <a:prstGeom prst="rect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txBody>
          <a:bodyPr wrap="non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en-US" sz="6000" b="1" cap="none" spc="0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  <a:latin typeface="Arial" pitchFamily="34" charset="0"/>
                <a:cs typeface="Arial" pitchFamily="34" charset="0"/>
              </a:rPr>
              <a:t>30-40% increase </a:t>
            </a:r>
          </a:p>
          <a:p>
            <a:pPr algn="ctr"/>
            <a:r>
              <a:rPr lang="en-US" sz="6000" b="1" cap="none" spc="0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  <a:latin typeface="Arial" pitchFamily="34" charset="0"/>
                <a:cs typeface="Arial" pitchFamily="34" charset="0"/>
              </a:rPr>
              <a:t>in content</a:t>
            </a:r>
          </a:p>
        </p:txBody>
      </p:sp>
      <p:sp>
        <p:nvSpPr>
          <p:cNvPr id="13" name="Rectangle 12"/>
          <p:cNvSpPr/>
          <p:nvPr/>
        </p:nvSpPr>
        <p:spPr>
          <a:xfrm>
            <a:off x="2123728" y="2348880"/>
            <a:ext cx="4567454" cy="3477875"/>
          </a:xfrm>
          <a:prstGeom prst="rect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txBody>
          <a:bodyPr wrap="squar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en-US" sz="4400" b="1" cap="none" spc="0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  <a:latin typeface="Arial" pitchFamily="34" charset="0"/>
                <a:cs typeface="Arial" pitchFamily="34" charset="0"/>
              </a:rPr>
              <a:t>Greater focus on problem solving and Mathematical communication</a:t>
            </a:r>
          </a:p>
        </p:txBody>
      </p:sp>
    </p:spTree>
    <p:extLst>
      <p:ext uri="{BB962C8B-B14F-4D97-AF65-F5344CB8AC3E}">
        <p14:creationId xmlns:p14="http://schemas.microsoft.com/office/powerpoint/2010/main" val="1652487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1" grpId="0" animBg="1"/>
      <p:bldP spid="13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53456"/>
            <a:ext cx="9144000" cy="6945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1" name="Picture 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40" y="56574"/>
            <a:ext cx="3151325" cy="11401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10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56574"/>
            <a:ext cx="3816424" cy="22058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40" y="2458430"/>
            <a:ext cx="8755340" cy="42187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38867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53456"/>
            <a:ext cx="9144000" cy="6945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1" name="Picture 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40" y="56574"/>
            <a:ext cx="3151325" cy="11401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10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56574"/>
            <a:ext cx="3816424" cy="22058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3" y="2420888"/>
            <a:ext cx="8966419" cy="43204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Rectangle 5"/>
          <p:cNvSpPr/>
          <p:nvPr/>
        </p:nvSpPr>
        <p:spPr>
          <a:xfrm>
            <a:off x="449531" y="188640"/>
            <a:ext cx="8244938" cy="5632311"/>
          </a:xfrm>
          <a:prstGeom prst="rect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txBody>
          <a:bodyPr wrap="squar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en-US" sz="3600" b="1" cap="none" spc="0" dirty="0" smtClean="0">
                <a:ln w="50800"/>
                <a:solidFill>
                  <a:srgbClr val="FF0000"/>
                </a:solidFill>
                <a:effectLst/>
                <a:latin typeface="Arial" pitchFamily="34" charset="0"/>
                <a:cs typeface="Arial" pitchFamily="34" charset="0"/>
              </a:rPr>
              <a:t>Holistic Mathematics</a:t>
            </a:r>
          </a:p>
          <a:p>
            <a:pPr algn="ctr"/>
            <a:r>
              <a:rPr lang="en-US" sz="3600" b="1" cap="none" spc="0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  <a:latin typeface="Arial" pitchFamily="34" charset="0"/>
                <a:cs typeface="Arial" pitchFamily="34" charset="0"/>
              </a:rPr>
              <a:t>Sequences</a:t>
            </a:r>
          </a:p>
          <a:p>
            <a:pPr algn="ctr"/>
            <a:r>
              <a:rPr lang="en-US" sz="3600" b="1" dirty="0" smtClean="0">
                <a:ln w="50800"/>
                <a:solidFill>
                  <a:schemeClr val="bg1">
                    <a:shade val="50000"/>
                  </a:schemeClr>
                </a:solidFill>
                <a:latin typeface="Arial" pitchFamily="34" charset="0"/>
                <a:cs typeface="Arial" pitchFamily="34" charset="0"/>
              </a:rPr>
              <a:t>Powers</a:t>
            </a:r>
          </a:p>
          <a:p>
            <a:pPr algn="ctr"/>
            <a:r>
              <a:rPr lang="en-US" sz="3600" b="1" cap="none" spc="0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  <a:latin typeface="Arial" pitchFamily="34" charset="0"/>
                <a:cs typeface="Arial" pitchFamily="34" charset="0"/>
              </a:rPr>
              <a:t>Two-way tables</a:t>
            </a:r>
          </a:p>
          <a:p>
            <a:pPr algn="ctr"/>
            <a:r>
              <a:rPr lang="en-US" sz="3600" b="1" dirty="0" smtClean="0">
                <a:ln w="50800"/>
                <a:solidFill>
                  <a:schemeClr val="bg1">
                    <a:shade val="50000"/>
                  </a:schemeClr>
                </a:solidFill>
                <a:latin typeface="Arial" pitchFamily="34" charset="0"/>
                <a:cs typeface="Arial" pitchFamily="34" charset="0"/>
              </a:rPr>
              <a:t>Standard form</a:t>
            </a:r>
          </a:p>
          <a:p>
            <a:pPr algn="ctr"/>
            <a:r>
              <a:rPr lang="en-US" sz="3600" b="1" cap="none" spc="0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  <a:latin typeface="Arial" pitchFamily="34" charset="0"/>
                <a:cs typeface="Arial" pitchFamily="34" charset="0"/>
              </a:rPr>
              <a:t>Probabilities</a:t>
            </a:r>
          </a:p>
          <a:p>
            <a:pPr algn="ctr"/>
            <a:r>
              <a:rPr lang="en-US" sz="3600" b="1" dirty="0" smtClean="0">
                <a:ln w="50800"/>
                <a:solidFill>
                  <a:schemeClr val="bg1">
                    <a:shade val="50000"/>
                  </a:schemeClr>
                </a:solidFill>
                <a:latin typeface="Arial" pitchFamily="34" charset="0"/>
                <a:cs typeface="Arial" pitchFamily="34" charset="0"/>
              </a:rPr>
              <a:t>Percentages</a:t>
            </a:r>
          </a:p>
          <a:p>
            <a:pPr algn="ctr"/>
            <a:r>
              <a:rPr lang="en-US" sz="3600" b="1" cap="none" spc="0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  <a:latin typeface="Arial" pitchFamily="34" charset="0"/>
                <a:cs typeface="Arial" pitchFamily="34" charset="0"/>
              </a:rPr>
              <a:t>Rounding</a:t>
            </a:r>
          </a:p>
          <a:p>
            <a:pPr algn="ctr"/>
            <a:r>
              <a:rPr lang="en-US" sz="3600" b="1" dirty="0" smtClean="0">
                <a:ln w="50800"/>
                <a:solidFill>
                  <a:schemeClr val="bg1">
                    <a:shade val="50000"/>
                  </a:schemeClr>
                </a:solidFill>
                <a:latin typeface="Arial" pitchFamily="34" charset="0"/>
                <a:cs typeface="Arial" pitchFamily="34" charset="0"/>
              </a:rPr>
              <a:t>Upper and lower bounds</a:t>
            </a:r>
          </a:p>
          <a:p>
            <a:pPr algn="ctr"/>
            <a:r>
              <a:rPr lang="en-US" sz="3600" b="1" cap="none" spc="0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  <a:latin typeface="Arial" pitchFamily="34" charset="0"/>
                <a:cs typeface="Arial" pitchFamily="34" charset="0"/>
              </a:rPr>
              <a:t>Pie charts</a:t>
            </a:r>
          </a:p>
        </p:txBody>
      </p:sp>
      <p:sp>
        <p:nvSpPr>
          <p:cNvPr id="7" name="Rectangle 6"/>
          <p:cNvSpPr/>
          <p:nvPr/>
        </p:nvSpPr>
        <p:spPr>
          <a:xfrm rot="19907489">
            <a:off x="446798" y="2558519"/>
            <a:ext cx="8244938" cy="1446550"/>
          </a:xfrm>
          <a:prstGeom prst="rect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txBody>
          <a:bodyPr wrap="squar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en-US" sz="4400" b="1" cap="none" spc="0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  <a:latin typeface="Arial" pitchFamily="34" charset="0"/>
                <a:cs typeface="Arial" pitchFamily="34" charset="0"/>
              </a:rPr>
              <a:t>Mathematical Communication and problem solving</a:t>
            </a:r>
          </a:p>
        </p:txBody>
      </p:sp>
    </p:spTree>
    <p:extLst>
      <p:ext uri="{BB962C8B-B14F-4D97-AF65-F5344CB8AC3E}">
        <p14:creationId xmlns:p14="http://schemas.microsoft.com/office/powerpoint/2010/main" val="858706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53456"/>
            <a:ext cx="9144000" cy="6945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Isosceles Triangle 1"/>
          <p:cNvSpPr/>
          <p:nvPr/>
        </p:nvSpPr>
        <p:spPr>
          <a:xfrm>
            <a:off x="2195736" y="1412776"/>
            <a:ext cx="4752528" cy="3816424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ectangle 14"/>
          <p:cNvSpPr/>
          <p:nvPr/>
        </p:nvSpPr>
        <p:spPr>
          <a:xfrm>
            <a:off x="2519772" y="2708920"/>
            <a:ext cx="4104456" cy="212365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en-US" sz="6600" b="1" cap="none" spc="0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  <a:latin typeface="Arial" pitchFamily="34" charset="0"/>
                <a:cs typeface="Arial" pitchFamily="34" charset="0"/>
              </a:rPr>
              <a:t>BIG </a:t>
            </a:r>
          </a:p>
          <a:p>
            <a:pPr algn="ctr"/>
            <a:r>
              <a:rPr lang="en-US" sz="6600" b="1" cap="none" spc="0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  <a:latin typeface="Arial" pitchFamily="34" charset="0"/>
                <a:cs typeface="Arial" pitchFamily="34" charset="0"/>
              </a:rPr>
              <a:t>MATHS</a:t>
            </a:r>
            <a:endParaRPr lang="en-US" sz="6600" b="1" dirty="0" smtClean="0">
              <a:ln w="50800"/>
              <a:solidFill>
                <a:schemeClr val="bg1">
                  <a:shade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Rounded Rectangle 15"/>
          <p:cNvSpPr/>
          <p:nvPr/>
        </p:nvSpPr>
        <p:spPr>
          <a:xfrm>
            <a:off x="179512" y="5333729"/>
            <a:ext cx="3127294" cy="843367"/>
          </a:xfrm>
          <a:prstGeom prst="round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ounded Rectangle 16"/>
          <p:cNvSpPr/>
          <p:nvPr/>
        </p:nvSpPr>
        <p:spPr>
          <a:xfrm>
            <a:off x="5851625" y="5333729"/>
            <a:ext cx="3127294" cy="843367"/>
          </a:xfrm>
          <a:prstGeom prst="round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Rounded Rectangle 17"/>
          <p:cNvSpPr/>
          <p:nvPr/>
        </p:nvSpPr>
        <p:spPr>
          <a:xfrm>
            <a:off x="1259631" y="387031"/>
            <a:ext cx="6100151" cy="802392"/>
          </a:xfrm>
          <a:prstGeom prst="round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TextBox 2"/>
          <p:cNvSpPr txBox="1"/>
          <p:nvPr/>
        </p:nvSpPr>
        <p:spPr>
          <a:xfrm>
            <a:off x="1475656" y="358426"/>
            <a:ext cx="655272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Examination Boards</a:t>
            </a:r>
            <a:endParaRPr lang="en-GB" sz="48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90490" y="5333729"/>
            <a:ext cx="301631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Students</a:t>
            </a:r>
            <a:endParaRPr lang="en-GB" sz="48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927748" y="5346099"/>
            <a:ext cx="301631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Teachers</a:t>
            </a:r>
            <a:endParaRPr lang="en-GB" sz="48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547664" y="365755"/>
            <a:ext cx="5688633" cy="830997"/>
          </a:xfrm>
          <a:prstGeom prst="rect">
            <a:avLst/>
          </a:prstGeom>
          <a:solidFill>
            <a:schemeClr val="tx1">
              <a:alpha val="72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4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? ? ? ? ? ? ? ? ? ? </a:t>
            </a:r>
            <a:endParaRPr lang="en-GB" sz="48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956124" y="2287236"/>
            <a:ext cx="7432299" cy="2718395"/>
          </a:xfrm>
          <a:prstGeom prst="round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TextBox 11"/>
          <p:cNvSpPr txBox="1"/>
          <p:nvPr/>
        </p:nvSpPr>
        <p:spPr>
          <a:xfrm>
            <a:off x="1143194" y="2204864"/>
            <a:ext cx="7128792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Are we ready for it?</a:t>
            </a:r>
            <a:endParaRPr lang="en-GB" sz="88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867312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  <p:bldP spid="18" grpId="0" animBg="1"/>
      <p:bldP spid="3" grpId="0"/>
      <p:bldP spid="19" grpId="0"/>
      <p:bldP spid="20" grpId="0"/>
      <p:bldP spid="8" grpId="0" animBg="1"/>
      <p:bldP spid="13" grpId="0" animBg="1"/>
      <p:bldP spid="1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53456"/>
            <a:ext cx="9144000" cy="6945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636912"/>
            <a:ext cx="3888432" cy="41197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2564904"/>
            <a:ext cx="3672408" cy="41797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395402" y="1988840"/>
            <a:ext cx="3888566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3200" dirty="0" smtClean="0">
                <a:latin typeface="Arial" pitchFamily="34" charset="0"/>
                <a:cs typeface="Arial" pitchFamily="34" charset="0"/>
              </a:rPr>
              <a:t>Curriculum Central</a:t>
            </a:r>
            <a:endParaRPr lang="en-GB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572000" y="1988839"/>
            <a:ext cx="4284544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3200" dirty="0" smtClean="0">
                <a:latin typeface="Arial" pitchFamily="34" charset="0"/>
                <a:cs typeface="Arial" pitchFamily="34" charset="0"/>
              </a:rPr>
              <a:t>Application Launcher</a:t>
            </a:r>
            <a:endParaRPr lang="en-GB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Bent Arrow 4"/>
          <p:cNvSpPr/>
          <p:nvPr/>
        </p:nvSpPr>
        <p:spPr>
          <a:xfrm rot="10800000">
            <a:off x="4283968" y="4077072"/>
            <a:ext cx="3789522" cy="1944216"/>
          </a:xfrm>
          <a:prstGeom prst="bentArrow">
            <a:avLst>
              <a:gd name="adj1" fmla="val 12365"/>
              <a:gd name="adj2" fmla="val 23245"/>
              <a:gd name="adj3" fmla="val 25000"/>
              <a:gd name="adj4" fmla="val 84464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6" name="Bent Arrow 5"/>
          <p:cNvSpPr/>
          <p:nvPr/>
        </p:nvSpPr>
        <p:spPr>
          <a:xfrm rot="10800000" flipV="1">
            <a:off x="4298134" y="2699251"/>
            <a:ext cx="1281978" cy="1440160"/>
          </a:xfrm>
          <a:prstGeom prst="bentArrow">
            <a:avLst>
              <a:gd name="adj1" fmla="val 19917"/>
              <a:gd name="adj2" fmla="val 25000"/>
              <a:gd name="adj3" fmla="val 25000"/>
              <a:gd name="adj4" fmla="val 43750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pic>
        <p:nvPicPr>
          <p:cNvPr id="4104" name="Picture 8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54853" y="163291"/>
            <a:ext cx="4250656" cy="15375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5" name="Picture 9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411" y="1988840"/>
            <a:ext cx="4013727" cy="22932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6" name="Picture 10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9917" y="4509120"/>
            <a:ext cx="3986729" cy="23042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914075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4" dur="2000"/>
                                        <p:tgtEl>
                                          <p:spTgt spid="4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9" dur="2000"/>
                                        <p:tgtEl>
                                          <p:spTgt spid="4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5" grpId="0" animBg="1"/>
      <p:bldP spid="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53456"/>
            <a:ext cx="9144000" cy="6945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0" name="Rectangle 19"/>
          <p:cNvSpPr/>
          <p:nvPr/>
        </p:nvSpPr>
        <p:spPr>
          <a:xfrm rot="1149414">
            <a:off x="176806" y="3631140"/>
            <a:ext cx="6386685" cy="1938992"/>
          </a:xfrm>
          <a:prstGeom prst="rect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txBody>
          <a:bodyPr wrap="non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en-US" sz="6000" b="1" cap="none" spc="0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  <a:latin typeface="Arial" pitchFamily="34" charset="0"/>
                <a:cs typeface="Arial" pitchFamily="34" charset="0"/>
              </a:rPr>
              <a:t>30-40% increase </a:t>
            </a:r>
          </a:p>
          <a:p>
            <a:pPr algn="ctr"/>
            <a:r>
              <a:rPr lang="en-US" sz="6000" b="1" cap="none" spc="0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  <a:latin typeface="Arial" pitchFamily="34" charset="0"/>
                <a:cs typeface="Arial" pitchFamily="34" charset="0"/>
              </a:rPr>
              <a:t>in content</a:t>
            </a:r>
          </a:p>
        </p:txBody>
      </p:sp>
      <p:pic>
        <p:nvPicPr>
          <p:cNvPr id="3080" name="Picture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4571" y="49183"/>
            <a:ext cx="5217467" cy="29780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1" name="Picture 9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40" y="56574"/>
            <a:ext cx="3151325" cy="11401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2" name="Picture 10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7511" y="3371864"/>
            <a:ext cx="4923622" cy="30968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8" name="Rounded Rectangle 17"/>
          <p:cNvSpPr/>
          <p:nvPr/>
        </p:nvSpPr>
        <p:spPr>
          <a:xfrm>
            <a:off x="6012161" y="3524787"/>
            <a:ext cx="2976500" cy="2790989"/>
          </a:xfrm>
          <a:prstGeom prst="roundRect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extBox 1"/>
          <p:cNvSpPr txBox="1"/>
          <p:nvPr/>
        </p:nvSpPr>
        <p:spPr>
          <a:xfrm>
            <a:off x="6084168" y="3887177"/>
            <a:ext cx="2832484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Students working independently from home</a:t>
            </a:r>
            <a:endParaRPr lang="en-GB" sz="32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606724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0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53456"/>
            <a:ext cx="9144000" cy="6945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0" name="Picture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4571" y="49183"/>
            <a:ext cx="5217467" cy="29780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1" name="Picture 9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40" y="56574"/>
            <a:ext cx="3151325" cy="11401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Rounded Rectangle 5"/>
          <p:cNvSpPr/>
          <p:nvPr/>
        </p:nvSpPr>
        <p:spPr>
          <a:xfrm>
            <a:off x="137140" y="3284984"/>
            <a:ext cx="8944898" cy="3306510"/>
          </a:xfrm>
          <a:prstGeom prst="roundRect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xtBox 6"/>
          <p:cNvSpPr txBox="1"/>
          <p:nvPr/>
        </p:nvSpPr>
        <p:spPr>
          <a:xfrm>
            <a:off x="179512" y="3714125"/>
            <a:ext cx="8991188" cy="2893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-457200">
              <a:buFont typeface="Arial" pitchFamily="34" charset="0"/>
              <a:buChar char="•"/>
            </a:pPr>
            <a:r>
              <a:rPr lang="en-GB" sz="3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Fully integrates with MIS via USO</a:t>
            </a:r>
          </a:p>
          <a:p>
            <a:pPr indent="-457200">
              <a:buFont typeface="Arial" pitchFamily="34" charset="0"/>
              <a:buChar char="•"/>
            </a:pPr>
            <a:r>
              <a:rPr lang="en-GB" sz="3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Easy to set tasks and differentiate</a:t>
            </a:r>
          </a:p>
          <a:p>
            <a:pPr indent="-457200">
              <a:buFont typeface="Arial" pitchFamily="34" charset="0"/>
              <a:buChar char="•"/>
            </a:pPr>
            <a:r>
              <a:rPr lang="en-GB" sz="3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A</a:t>
            </a:r>
            <a:r>
              <a:rPr lang="en-GB" sz="3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nalysis of strengths and weaknesses</a:t>
            </a:r>
          </a:p>
          <a:p>
            <a:pPr indent="-457200">
              <a:buFont typeface="Arial" pitchFamily="34" charset="0"/>
              <a:buChar char="•"/>
            </a:pPr>
            <a:r>
              <a:rPr lang="en-GB" sz="3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It marks the students working out line by line and</a:t>
            </a:r>
            <a:r>
              <a:rPr lang="en-GB" sz="3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o</a:t>
            </a:r>
            <a:r>
              <a:rPr lang="en-GB" sz="3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ffers hints / video tutorials when they get stuck</a:t>
            </a:r>
          </a:p>
          <a:p>
            <a:pPr marL="457200" indent="-457200" algn="ctr">
              <a:buFont typeface="Arial" pitchFamily="34" charset="0"/>
              <a:buChar char="•"/>
            </a:pPr>
            <a:endParaRPr lang="en-GB" sz="32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653095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53456"/>
            <a:ext cx="9144000" cy="6945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1" name="Picture 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40" y="56574"/>
            <a:ext cx="3151325" cy="11401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3164" y="1293638"/>
            <a:ext cx="8467308" cy="53788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0" name="Picture 8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6699" y="49183"/>
            <a:ext cx="3803773" cy="21711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4549313"/>
            <a:ext cx="2880320" cy="2026892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64545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53456"/>
            <a:ext cx="9144000" cy="6945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1" name="Picture 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40" y="56574"/>
            <a:ext cx="3151325" cy="11401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9228" y="1436354"/>
            <a:ext cx="7099156" cy="53770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0" name="Picture 8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6699" y="49183"/>
            <a:ext cx="3803773" cy="21711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6699" y="4674970"/>
            <a:ext cx="2938463" cy="20907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87945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53456"/>
            <a:ext cx="9144000" cy="6945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1" name="Picture 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40" y="56574"/>
            <a:ext cx="3151325" cy="11401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Rectangle 8"/>
          <p:cNvSpPr/>
          <p:nvPr/>
        </p:nvSpPr>
        <p:spPr>
          <a:xfrm>
            <a:off x="251520" y="3263493"/>
            <a:ext cx="4567454" cy="3477875"/>
          </a:xfrm>
          <a:prstGeom prst="rect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txBody>
          <a:bodyPr wrap="squar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en-US" sz="4400" b="1" cap="none" spc="0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  <a:latin typeface="Arial" pitchFamily="34" charset="0"/>
                <a:cs typeface="Arial" pitchFamily="34" charset="0"/>
              </a:rPr>
              <a:t>Greater focus on problem solving and Mathematical communication</a:t>
            </a:r>
          </a:p>
        </p:txBody>
      </p:sp>
      <p:pic>
        <p:nvPicPr>
          <p:cNvPr id="10" name="Picture 10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920" y="56574"/>
            <a:ext cx="5184576" cy="29965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14039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53456"/>
            <a:ext cx="9144000" cy="6945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1" name="Picture 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40" y="56574"/>
            <a:ext cx="3151325" cy="11401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10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56574"/>
            <a:ext cx="3816424" cy="22058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455" y="2492896"/>
            <a:ext cx="8667540" cy="41764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22845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216</TotalTime>
  <Words>384</Words>
  <Application>Microsoft Office PowerPoint</Application>
  <PresentationFormat>On-screen Show (4:3)</PresentationFormat>
  <Paragraphs>57</Paragraphs>
  <Slides>11</Slides>
  <Notes>11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Apex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Forest Hill School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"%username%"</dc:creator>
  <cp:lastModifiedBy>jeffreymross</cp:lastModifiedBy>
  <cp:revision>20</cp:revision>
  <cp:lastPrinted>2014-11-04T09:32:54Z</cp:lastPrinted>
  <dcterms:created xsi:type="dcterms:W3CDTF">2014-10-28T10:21:57Z</dcterms:created>
  <dcterms:modified xsi:type="dcterms:W3CDTF">2014-11-04T12:23:13Z</dcterms:modified>
</cp:coreProperties>
</file>